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3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2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1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03076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9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3771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57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45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7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1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4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3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94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8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2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3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33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0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72354" y="4382569"/>
            <a:ext cx="8915399" cy="1085275"/>
          </a:xfrm>
        </p:spPr>
        <p:txBody>
          <a:bodyPr>
            <a:noAutofit/>
          </a:bodyPr>
          <a:lstStyle/>
          <a:p>
            <a:pPr algn="ctr"/>
            <a:b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Itinéraire technique de culture du maïs (</a:t>
            </a:r>
            <a:r>
              <a:rPr lang="fr-FR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Zea</a:t>
            </a:r>
            <a:r>
              <a:rPr lang="fr-FR" sz="3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i="1" dirty="0" err="1">
                <a:latin typeface="Arial" panose="020B0604020202020204" pitchFamily="34" charset="0"/>
                <a:cs typeface="Arial" panose="020B0604020202020204" pitchFamily="34" charset="0"/>
              </a:rPr>
              <a:t>mays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L.) en Basse Casamance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8200" y="5731717"/>
            <a:ext cx="8915399" cy="1126283"/>
          </a:xfrm>
        </p:spPr>
        <p:txBody>
          <a:bodyPr/>
          <a:lstStyle/>
          <a:p>
            <a:r>
              <a:rPr lang="fr-FR" dirty="0"/>
              <a:t>		Présenté par Dr </a:t>
            </a:r>
            <a:r>
              <a:rPr lang="fr-FR" dirty="0" err="1"/>
              <a:t>Baboucar</a:t>
            </a:r>
            <a:r>
              <a:rPr lang="fr-FR" dirty="0"/>
              <a:t> BAMBA, Agronome ISRA/CRA de </a:t>
            </a:r>
            <a:r>
              <a:rPr lang="fr-FR" dirty="0" err="1"/>
              <a:t>Djibelor</a:t>
            </a:r>
            <a:endParaRPr lang="fr-FR" dirty="0"/>
          </a:p>
          <a:p>
            <a:r>
              <a:rPr lang="fr-FR" dirty="0"/>
              <a:t>				Ziguinchor, le 25 octobre 2023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2890391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CA" dirty="0">
              <a:latin typeface="Times New Roman" panose="02020603050405020304" pitchFamily="18" charset="0"/>
            </a:endParaRPr>
          </a:p>
          <a:p>
            <a:pPr algn="ctr"/>
            <a:endParaRPr lang="fr-CA" sz="2800" dirty="0">
              <a:latin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051314"/>
              </p:ext>
            </p:extLst>
          </p:nvPr>
        </p:nvGraphicFramePr>
        <p:xfrm>
          <a:off x="4170784" y="675134"/>
          <a:ext cx="5477069" cy="413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761150" imgH="3292318" progId="Word.Document.12">
                  <p:embed/>
                </p:oleObj>
              </mc:Choice>
              <mc:Fallback>
                <p:oleObj name="Document" r:id="rId2" imgW="5761150" imgH="32923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70784" y="675134"/>
                        <a:ext cx="5477069" cy="413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32" y="964357"/>
            <a:ext cx="3724275" cy="34182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30" y="-2666"/>
            <a:ext cx="2728770" cy="87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logISRA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88767" y="0"/>
            <a:ext cx="1709725" cy="121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0453" y="5106833"/>
            <a:ext cx="1686352" cy="168635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711" y="5363445"/>
            <a:ext cx="1668910" cy="149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7467" y="3375856"/>
            <a:ext cx="8911687" cy="1280890"/>
          </a:xfrm>
        </p:spPr>
        <p:txBody>
          <a:bodyPr/>
          <a:lstStyle/>
          <a:p>
            <a:r>
              <a:rPr lang="fr-FR" dirty="0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74115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28691" y="1"/>
            <a:ext cx="8911687" cy="534838"/>
          </a:xfrm>
        </p:spPr>
        <p:txBody>
          <a:bodyPr>
            <a:norm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CONTRAINTES DE PRODUCTION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7034" y="1183757"/>
            <a:ext cx="11984966" cy="5674243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BIOTIQUE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-    Matériel végétal peu diversifié (type blanc/jaune)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Faible qualité des semences certifiées (variétés améliorées et hybride)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Forte sensibilité aux ravageurs (insectes surtout </a:t>
            </a:r>
            <a:r>
              <a:rPr lang="fr-FR" i="1" dirty="0" err="1">
                <a:latin typeface="Arial" panose="020B0604020202020204" pitchFamily="34" charset="0"/>
                <a:cs typeface="Arial" panose="020B0604020202020204" pitchFamily="34" charset="0"/>
              </a:rPr>
              <a:t>Sodoptera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; maladies, etc.)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ABIOTIQE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Faible fertilité des sols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Déficit pluviométrique (irrégularité des pluies)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v"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 TECHNIQUE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Manque de renforcement des capacités techniques sur les BPA</a:t>
            </a:r>
          </a:p>
          <a:p>
            <a:pPr>
              <a:lnSpc>
                <a:spcPct val="160000"/>
              </a:lnSpc>
              <a:buFontTx/>
              <a:buChar char="-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Mécanisation agricole insuffisante</a:t>
            </a:r>
          </a:p>
          <a:p>
            <a:pPr marL="0" indent="0">
              <a:buNone/>
            </a:pPr>
            <a:r>
              <a:rPr lang="fr-F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545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65138" y="85531"/>
            <a:ext cx="8911687" cy="63292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ETAPES ITK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9906" y="1228530"/>
            <a:ext cx="11982094" cy="5629470"/>
          </a:xfrm>
        </p:spPr>
        <p:txBody>
          <a:bodyPr>
            <a:normAutofit/>
          </a:bodyPr>
          <a:lstStyle/>
          <a:p>
            <a:r>
              <a:rPr lang="fr-FR" b="1" dirty="0"/>
              <a:t>Rotations culturales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dirty="0"/>
              <a:t>Associations culturales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Types de sol</a:t>
            </a:r>
          </a:p>
          <a:p>
            <a:pPr marL="0" indent="0">
              <a:buNone/>
            </a:pPr>
            <a:r>
              <a:rPr lang="fr-FR" dirty="0"/>
              <a:t>Argilo-limoneux, limoneux argileux, argilo sableux riches en MO et en éléments minéraux</a:t>
            </a:r>
          </a:p>
        </p:txBody>
      </p:sp>
      <p:pic>
        <p:nvPicPr>
          <p:cNvPr id="4" name="Image 3" descr="C:\Users\22177\Pictures\IMG_20220928_115907_28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54" y="2017594"/>
            <a:ext cx="2230238" cy="170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E MIL DANS TOUTE SA SPLENDEUR | SenePl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92" y="2017594"/>
            <a:ext cx="2559296" cy="170915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raines Gossypium hirsutum (Cotonnier) - enGraineToi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688" y="2017594"/>
            <a:ext cx="1538243" cy="170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Culture du maïs : pour des rendements optimaux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931" y="2017594"/>
            <a:ext cx="2438400" cy="17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590" y="4236824"/>
            <a:ext cx="2581275" cy="1722120"/>
          </a:xfrm>
          <a:prstGeom prst="rect">
            <a:avLst/>
          </a:prstGeom>
          <a:noFill/>
        </p:spPr>
      </p:pic>
      <p:pic>
        <p:nvPicPr>
          <p:cNvPr id="10" name="Image 9" descr="C:\Users\22177\Pictures\IMG_20220928_115907_28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07" y="4249787"/>
            <a:ext cx="2230238" cy="170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919" y="4376640"/>
            <a:ext cx="1943100" cy="1427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718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6598" y="0"/>
            <a:ext cx="8911687" cy="65314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ETAPES ITK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9236" y="1219200"/>
            <a:ext cx="11972763" cy="5638800"/>
          </a:xfrm>
        </p:spPr>
        <p:txBody>
          <a:bodyPr/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Variétés cultivées</a:t>
            </a:r>
          </a:p>
          <a:p>
            <a:pPr marL="0" indent="0">
              <a:buNone/>
            </a:pP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788619"/>
              </p:ext>
            </p:extLst>
          </p:nvPr>
        </p:nvGraphicFramePr>
        <p:xfrm>
          <a:off x="146631" y="1746034"/>
          <a:ext cx="8981545" cy="5111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7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33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26258">
                <a:tc>
                  <a:txBody>
                    <a:bodyPr/>
                    <a:lstStyle/>
                    <a:p>
                      <a:r>
                        <a:rPr lang="fr-FR" b="1" dirty="0"/>
                        <a:t>Variétés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Nom vernaculaire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Couleur grain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Cycle (jours)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Rdt</a:t>
                      </a:r>
                      <a:r>
                        <a:rPr lang="fr-FR" b="1" dirty="0"/>
                        <a:t> potentiel t/ha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r>
                        <a:rPr lang="fr-FR" b="1" dirty="0" err="1"/>
                        <a:t>Early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Thai</a:t>
                      </a:r>
                      <a:endParaRPr lang="fr-FR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Noor</a:t>
                      </a:r>
                      <a:r>
                        <a:rPr lang="fr-FR" baseline="0" dirty="0"/>
                        <a:t> 96</a:t>
                      </a:r>
                      <a:endParaRPr lang="fr-FR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composite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jaune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2-3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r>
                        <a:rPr lang="fr-FR" b="1" dirty="0" err="1"/>
                        <a:t>Obatampa</a:t>
                      </a:r>
                      <a:endParaRPr lang="fr-FR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Yayi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Seex</a:t>
                      </a:r>
                      <a:endParaRPr lang="fr-FR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composite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blanc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95-100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381">
                <a:tc>
                  <a:txBody>
                    <a:bodyPr/>
                    <a:lstStyle/>
                    <a:p>
                      <a:r>
                        <a:rPr lang="fr-FR" b="1" dirty="0"/>
                        <a:t>DMR ESR White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Doo</a:t>
                      </a:r>
                      <a:r>
                        <a:rPr lang="fr-FR" dirty="0"/>
                        <a:t> Mer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composite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blanc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2,5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r>
                        <a:rPr lang="fr-FR" b="1" dirty="0" err="1"/>
                        <a:t>Suwan</a:t>
                      </a:r>
                      <a:endParaRPr lang="fr-FR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Goor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Yomboul</a:t>
                      </a:r>
                      <a:endParaRPr lang="fr-FR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composite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jaune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90-100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3-4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r>
                        <a:rPr lang="fr-FR" b="1" dirty="0" err="1"/>
                        <a:t>Synt</a:t>
                      </a:r>
                      <a:r>
                        <a:rPr lang="fr-FR" b="1" baseline="0" dirty="0"/>
                        <a:t> 9243</a:t>
                      </a:r>
                      <a:endParaRPr lang="fr-FR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Jaboot</a:t>
                      </a:r>
                      <a:endParaRPr lang="fr-FR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Synthétique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blanc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90-95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3-4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r>
                        <a:rPr lang="fr-FR" b="1" dirty="0"/>
                        <a:t>Indienne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fr-FR" dirty="0"/>
                        <a:t>Hybride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fr-FR" dirty="0"/>
                        <a:t>jaune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fr-FR" dirty="0"/>
                        <a:t>6-7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r>
                        <a:rPr lang="fr-FR" b="1" dirty="0"/>
                        <a:t>LG 336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761">
                <a:tc>
                  <a:txBody>
                    <a:bodyPr/>
                    <a:lstStyle/>
                    <a:p>
                      <a:r>
                        <a:rPr lang="fr-FR" b="1" dirty="0"/>
                        <a:t>LG 345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 rot="16200000">
            <a:off x="9176126" y="1304803"/>
            <a:ext cx="10124401" cy="45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95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95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95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95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95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5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5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5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5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52500" algn="l"/>
              </a:tabLst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 rot="16200000">
            <a:off x="9202284" y="4775905"/>
            <a:ext cx="101244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420" y="1651518"/>
            <a:ext cx="3346580" cy="25775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420" y="4124131"/>
            <a:ext cx="3353869" cy="28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6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943445" y="0"/>
            <a:ext cx="8911687" cy="70930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Etapes de l’ITK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6389" y="1236291"/>
            <a:ext cx="11995611" cy="556188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Traitement des semences</a:t>
            </a:r>
          </a:p>
          <a:p>
            <a:pPr marL="0" indent="0">
              <a:buNone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Préparation sol</a:t>
            </a:r>
          </a:p>
          <a:p>
            <a:pPr marL="0" indent="0">
              <a:buNone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Labour profond (15-30 cm)</a:t>
            </a:r>
          </a:p>
          <a:p>
            <a:pPr marL="0" indent="0">
              <a:buNone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Culture sur billon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Période, mode et dose de semis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juillet-août (3 graines/poquet)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manuel: à plat 75 cm X 25 cm (53 333 pieds/ha) ou billon 60 cm X 25 cm (66 600 pieds/ha)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Mécanique: billon 80 cm X 20 cm (62 500 pieds/ha)</a:t>
            </a:r>
          </a:p>
          <a:p>
            <a:pPr marL="0" indent="0">
              <a:buNone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Dose: 20 kg/ha 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(variétés composite/synthétique 10000-12000 F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/ha; variétés hybrides 90000-100000 F </a:t>
            </a:r>
            <a:r>
              <a:rPr lang="fr-FR" sz="2400" dirty="0" err="1">
                <a:latin typeface="Arial" panose="020B0604020202020204" pitchFamily="34" charset="0"/>
                <a:cs typeface="Arial" panose="020B0604020202020204" pitchFamily="34" charset="0"/>
              </a:rPr>
              <a:t>cfa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/ha)</a:t>
            </a:r>
          </a:p>
          <a:p>
            <a:pPr marL="0" indent="0">
              <a:buNone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Démariage</a:t>
            </a: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 à 2 plants 15-20 JAL</a:t>
            </a:r>
          </a:p>
          <a:p>
            <a:pPr>
              <a:buFont typeface="Wingdings" panose="05000000000000000000" pitchFamily="2" charset="2"/>
              <a:buChar char="v"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 descr="C:\Users\BAMBA\Downloads\IMG_20230717_112958_287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7" r="10781" b="10663"/>
          <a:stretch/>
        </p:blipFill>
        <p:spPr bwMode="auto">
          <a:xfrm rot="16200000">
            <a:off x="6305676" y="539355"/>
            <a:ext cx="2603066" cy="37640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0337" y="1641320"/>
            <a:ext cx="44183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Fongicide-insecticide 50 à 100g/10 kg semences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386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943445" y="0"/>
            <a:ext cx="8911687" cy="70930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Etapes de l’ITK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3480" y="1219200"/>
            <a:ext cx="11978519" cy="5638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Désherbage: </a:t>
            </a:r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</a:t>
            </a:r>
            <a:r>
              <a:rPr lang="fr-FR" dirty="0" err="1"/>
              <a:t>Sarclo</a:t>
            </a:r>
            <a:r>
              <a:rPr lang="fr-FR" dirty="0"/>
              <a:t>-binage après démariage; 2eme </a:t>
            </a:r>
            <a:r>
              <a:rPr lang="fr-FR" dirty="0" err="1"/>
              <a:t>Sarclo</a:t>
            </a:r>
            <a:r>
              <a:rPr lang="fr-FR" dirty="0"/>
              <a:t>-binage 30</a:t>
            </a:r>
          </a:p>
          <a:p>
            <a:pPr marL="0" indent="0">
              <a:buNone/>
            </a:pPr>
            <a:r>
              <a:rPr lang="fr-FR" dirty="0"/>
              <a:t> jours après semis et le 3 </a:t>
            </a:r>
            <a:r>
              <a:rPr lang="fr-FR" dirty="0" err="1"/>
              <a:t>eme</a:t>
            </a:r>
            <a:r>
              <a:rPr lang="fr-FR" dirty="0"/>
              <a:t> avant la récolte</a:t>
            </a:r>
          </a:p>
          <a:p>
            <a:pPr marL="0" indent="0">
              <a:buNone/>
            </a:pPr>
            <a:r>
              <a:rPr lang="fr-FR" dirty="0"/>
              <a:t>Buttage: après lé 2eme </a:t>
            </a:r>
            <a:r>
              <a:rPr lang="fr-FR" dirty="0" err="1"/>
              <a:t>sarclo</a:t>
            </a:r>
            <a:r>
              <a:rPr lang="fr-FR" dirty="0"/>
              <a:t>-binage</a:t>
            </a:r>
          </a:p>
          <a:p>
            <a:pPr marL="0" indent="0">
              <a:buNone/>
            </a:pPr>
            <a:r>
              <a:rPr lang="fr-FR" dirty="0"/>
              <a:t>Herbicide pré levée sélectif (</a:t>
            </a:r>
            <a:r>
              <a:rPr lang="fr-FR" b="1" dirty="0"/>
              <a:t>PENDISTAR 400g/l; METONIX 960 g/l)</a:t>
            </a:r>
          </a:p>
          <a:p>
            <a:pPr marL="0" indent="0">
              <a:buNone/>
            </a:pPr>
            <a:r>
              <a:rPr lang="fr-FR" dirty="0"/>
              <a:t>et post levée sélectif (</a:t>
            </a:r>
            <a:r>
              <a:rPr lang="fr-FR" b="1" dirty="0"/>
              <a:t>MALO BINFAGA 720g/l; RAMSES 30g/l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b="1" dirty="0"/>
              <a:t>Fertilisation (apport localisé)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Engrais de fond: NPK (15-15-15) à la dose de 200 kg/ha ou du compost à 5T/ha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Engrais de couverture: Urée à la dose 200 kg/ha </a:t>
            </a:r>
          </a:p>
          <a:p>
            <a:pPr marL="0" indent="0">
              <a:buNone/>
            </a:pPr>
            <a:r>
              <a:rPr lang="fr-FR" dirty="0"/>
              <a:t>(100 kg/ha 15-20  JAL et 100 kg/ha 40-45 JAL)</a:t>
            </a:r>
          </a:p>
          <a:p>
            <a:pPr>
              <a:buFont typeface="Wingdings" panose="05000000000000000000" pitchFamily="2" charset="2"/>
              <a:buChar char="v"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4" y="4767942"/>
            <a:ext cx="8643525" cy="2006082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41" y="1558212"/>
            <a:ext cx="2730757" cy="34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7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943445" y="0"/>
            <a:ext cx="8911687" cy="70930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Etapes de l’ITK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023" y="1253006"/>
            <a:ext cx="11987065" cy="5621708"/>
          </a:xfrm>
        </p:spPr>
        <p:txBody>
          <a:bodyPr>
            <a:normAutofit/>
          </a:bodyPr>
          <a:lstStyle/>
          <a:p>
            <a:r>
              <a:rPr lang="fr-FR" dirty="0"/>
              <a:t>Chenille légionnaire Automne (</a:t>
            </a:r>
            <a:r>
              <a:rPr lang="fr-FR" b="1" i="1" dirty="0" err="1"/>
              <a:t>Sodoptera</a:t>
            </a:r>
            <a:r>
              <a:rPr lang="fr-FR" b="1" i="1" dirty="0"/>
              <a:t> </a:t>
            </a:r>
            <a:r>
              <a:rPr lang="fr-FR" b="1" i="1" dirty="0" err="1"/>
              <a:t>frugiperda</a:t>
            </a:r>
            <a:r>
              <a:rPr lang="fr-FR" b="1" i="1" dirty="0"/>
              <a:t>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s</a:t>
            </a:r>
          </a:p>
        </p:txBody>
      </p:sp>
      <p:pic>
        <p:nvPicPr>
          <p:cNvPr id="7" name="Image 6" descr="C:\Users\LOUIS MICHEL MANE\Desktop\IMG_20210820_111040_43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203" y="1682813"/>
            <a:ext cx="1733550" cy="274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C:\Users\LOUIS MICHEL MANE\Desktop\les photos parfaites\IMG_20210921_09001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3" y="4467803"/>
            <a:ext cx="2508180" cy="2306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C:\Users\LOUIS MICHEL MANE\Desktop\les photos parfaites\IMG_20210929_102304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49866" y="4754141"/>
            <a:ext cx="2306223" cy="173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 descr="C:\Users\LOUIS MICHEL MANE\Desktop\IMG-20210804-WA0039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1682811"/>
            <a:ext cx="2421599" cy="2744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  <a:p>
            <a:r>
              <a:rPr lang="fr-FR" dirty="0"/>
              <a:t>   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171" y="1253006"/>
            <a:ext cx="5761815" cy="4100895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7028977" y="1154572"/>
            <a:ext cx="436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Dégâts causés par </a:t>
            </a:r>
            <a:r>
              <a:rPr lang="fr-FR" i="1" dirty="0"/>
              <a:t>S. </a:t>
            </a:r>
            <a:r>
              <a:rPr lang="fr-FR" i="1" dirty="0" err="1"/>
              <a:t>frugiperda</a:t>
            </a:r>
            <a:endParaRPr lang="fr-FR" i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4369753" y="6164619"/>
            <a:ext cx="5318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Stades développement de </a:t>
            </a:r>
            <a:r>
              <a:rPr lang="fr-FR" i="1" dirty="0"/>
              <a:t>S. </a:t>
            </a:r>
            <a:r>
              <a:rPr lang="fr-FR" i="1" dirty="0" err="1"/>
              <a:t>frugiperda</a:t>
            </a:r>
            <a:endParaRPr lang="fr-FR" i="1" dirty="0"/>
          </a:p>
        </p:txBody>
      </p:sp>
      <p:sp>
        <p:nvSpPr>
          <p:cNvPr id="2" name="ZoneTexte 1"/>
          <p:cNvSpPr txBox="1"/>
          <p:nvPr/>
        </p:nvSpPr>
        <p:spPr>
          <a:xfrm>
            <a:off x="4435316" y="731881"/>
            <a:ext cx="2593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RAVAGEURS</a:t>
            </a:r>
          </a:p>
        </p:txBody>
      </p:sp>
    </p:spTree>
    <p:extLst>
      <p:ext uri="{BB962C8B-B14F-4D97-AF65-F5344CB8AC3E}">
        <p14:creationId xmlns:p14="http://schemas.microsoft.com/office/powerpoint/2010/main" val="419770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5685" y="0"/>
            <a:ext cx="8911687" cy="587829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Lutte conte la CLA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7857" y="1321836"/>
            <a:ext cx="11655992" cy="5256246"/>
          </a:xfrm>
        </p:spPr>
        <p:txBody>
          <a:bodyPr>
            <a:normAutofit/>
          </a:bodyPr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Semences et variétés</a:t>
            </a:r>
          </a:p>
          <a:p>
            <a:pPr marL="0" indent="0">
              <a:buNone/>
            </a:pPr>
            <a:r>
              <a:rPr lang="fr-FR" dirty="0"/>
              <a:t>Le traitement des semences peut empêcher des dommages précoces aux semis après la germination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Lutte agronomique</a:t>
            </a: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Eviter les semis tardifs et les semis échelonnés (c’est-à-dire semer les champs à des dates différentes dans la même zone), car cela continuerait à fournir localement l’aliment favori de la CLA, à savoir les jeunes plants de maïs.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Une fertilisation inorganique déséquilibrée du maïs (en particulier l’utilisation excessive d’azote) peut augmenter la ponte des femelles de CLA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Lutte biologique</a:t>
            </a:r>
          </a:p>
          <a:p>
            <a:pPr marL="0" indent="0">
              <a:buNone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0" indent="0">
              <a:buNone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parasitoide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		Bio pesticides: extraits végétaux (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Neem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b="1" i="1" dirty="0" err="1">
                <a:latin typeface="Arial" panose="020B0604020202020204" pitchFamily="34" charset="0"/>
                <a:cs typeface="Arial" panose="020B0604020202020204" pitchFamily="34" charset="0"/>
              </a:rPr>
              <a:t>Carapa</a:t>
            </a:r>
            <a:r>
              <a:rPr lang="fr-FR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i="1" dirty="0" err="1">
                <a:latin typeface="Arial" panose="020B0604020202020204" pitchFamily="34" charset="0"/>
                <a:cs typeface="Arial" panose="020B0604020202020204" pitchFamily="34" charset="0"/>
              </a:rPr>
              <a:t>procera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Jatropha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), pesticides de synthèse</a:t>
            </a:r>
          </a:p>
        </p:txBody>
      </p:sp>
    </p:spTree>
    <p:extLst>
      <p:ext uri="{BB962C8B-B14F-4D97-AF65-F5344CB8AC3E}">
        <p14:creationId xmlns:p14="http://schemas.microsoft.com/office/powerpoint/2010/main" val="643675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21989" y="0"/>
            <a:ext cx="8911687" cy="715992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Etapes de l’ITK</a:t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9694" y="1245078"/>
            <a:ext cx="11992305" cy="56129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Périodes et indications pour la récolte</a:t>
            </a:r>
          </a:p>
          <a:p>
            <a:r>
              <a:rPr lang="fr-FR" dirty="0"/>
              <a:t>Récolte manuelle environ 35 jours après floraison</a:t>
            </a:r>
          </a:p>
          <a:p>
            <a:r>
              <a:rPr lang="fr-FR" dirty="0"/>
              <a:t>Correspondant à un jaunissement de 75% environ des spathes</a:t>
            </a:r>
          </a:p>
          <a:p>
            <a:r>
              <a:rPr lang="fr-FR" dirty="0"/>
              <a:t>Bruit sec à la cassure sous la dent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b="1" dirty="0"/>
              <a:t>Stockage</a:t>
            </a:r>
          </a:p>
          <a:p>
            <a:pPr marL="0" indent="0">
              <a:buNone/>
            </a:pPr>
            <a:r>
              <a:rPr lang="fr-FR" dirty="0"/>
              <a:t>Un taux d’humidité compris entre 9 et 15 % offre les meilleures conditions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3211738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625</Words>
  <Application>Microsoft Office PowerPoint</Application>
  <PresentationFormat>Grand écran</PresentationFormat>
  <Paragraphs>135</Paragraphs>
  <Slides>10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Century Gothic</vt:lpstr>
      <vt:lpstr>Courier New</vt:lpstr>
      <vt:lpstr>Times New Roman</vt:lpstr>
      <vt:lpstr>Wingdings</vt:lpstr>
      <vt:lpstr>Wingdings 3</vt:lpstr>
      <vt:lpstr>Brin</vt:lpstr>
      <vt:lpstr>Document</vt:lpstr>
      <vt:lpstr>  Itinéraire technique de culture du maïs (Zea mays L.) en Basse Casamance </vt:lpstr>
      <vt:lpstr>CONTRAINTES DE PRODUCTION</vt:lpstr>
      <vt:lpstr>ETAPES ITK</vt:lpstr>
      <vt:lpstr>ETAPES ITK</vt:lpstr>
      <vt:lpstr>Etapes de l’ITK </vt:lpstr>
      <vt:lpstr>Etapes de l’ITK </vt:lpstr>
      <vt:lpstr>Etapes de l’ITK </vt:lpstr>
      <vt:lpstr>Lutte conte la CLA </vt:lpstr>
      <vt:lpstr>Etapes de l’ITK 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Itinéraire technique de culture du maïs (Zea mays L.) en Moyenne Casamance</dc:title>
  <dc:creator>BAMBA</dc:creator>
  <cp:lastModifiedBy>Cheikh Ba</cp:lastModifiedBy>
  <cp:revision>43</cp:revision>
  <dcterms:created xsi:type="dcterms:W3CDTF">2023-10-17T17:58:42Z</dcterms:created>
  <dcterms:modified xsi:type="dcterms:W3CDTF">2023-10-25T16:28:02Z</dcterms:modified>
</cp:coreProperties>
</file>